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77" r:id="rId3"/>
    <p:sldId id="274" r:id="rId4"/>
    <p:sldId id="257" r:id="rId5"/>
    <p:sldId id="260" r:id="rId6"/>
    <p:sldId id="262" r:id="rId7"/>
    <p:sldId id="269" r:id="rId8"/>
    <p:sldId id="270" r:id="rId9"/>
    <p:sldId id="273" r:id="rId10"/>
    <p:sldId id="271" r:id="rId11"/>
    <p:sldId id="272" r:id="rId12"/>
    <p:sldId id="264" r:id="rId13"/>
    <p:sldId id="265" r:id="rId14"/>
    <p:sldId id="275"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46" autoAdjust="0"/>
  </p:normalViewPr>
  <p:slideViewPr>
    <p:cSldViewPr>
      <p:cViewPr varScale="1">
        <p:scale>
          <a:sx n="122" d="100"/>
          <a:sy n="122" d="100"/>
        </p:scale>
        <p:origin x="-12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06B41-91C6-4D79-A7A9-9F24DD075C70}" type="datetimeFigureOut">
              <a:rPr lang="nl-NL" smtClean="0"/>
              <a:pPr/>
              <a:t>3-3-2015</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94895-BE5E-46D6-8922-29A20B576A6C}" type="slidenum">
              <a:rPr lang="nl-NL" smtClean="0"/>
              <a:pPr/>
              <a:t>‹nr.›</a:t>
            </a:fld>
            <a:endParaRPr lang="nl-NL" dirty="0"/>
          </a:p>
        </p:txBody>
      </p:sp>
    </p:spTree>
    <p:extLst>
      <p:ext uri="{BB962C8B-B14F-4D97-AF65-F5344CB8AC3E}">
        <p14:creationId xmlns:p14="http://schemas.microsoft.com/office/powerpoint/2010/main" xmlns="" val="287490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B240963-BC21-4CF5-8A5B-5CFC55209398}" type="slidenum">
              <a:rPr lang="nl-NL" sz="1200" smtClean="0"/>
              <a:pPr eaLnBrk="1" hangingPunct="1"/>
              <a:t>8</a:t>
            </a:fld>
            <a:endParaRPr lang="nl-NL" sz="1200"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nl-NL"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584650D5-C75C-484B-ADE5-F9D573783443}" type="datetimeFigureOut">
              <a:rPr lang="nl-NL" smtClean="0"/>
              <a:pPr/>
              <a:t>3-3-2015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ED5E9D1-BA43-4D10-BF6F-3A13CB4D203E}" type="slidenum">
              <a:rPr lang="nl-NL" smtClean="0"/>
              <a:pPr/>
              <a:t>‹nr.›</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84650D5-C75C-484B-ADE5-F9D573783443}" type="datetimeFigureOut">
              <a:rPr lang="nl-NL" smtClean="0"/>
              <a:pPr/>
              <a:t>3-3-2015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ED5E9D1-BA43-4D10-BF6F-3A13CB4D203E}" type="slidenum">
              <a:rPr lang="nl-NL" smtClean="0"/>
              <a:pPr/>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84650D5-C75C-484B-ADE5-F9D573783443}" type="datetimeFigureOut">
              <a:rPr lang="nl-NL" smtClean="0"/>
              <a:pPr/>
              <a:t>3-3-2015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ED5E9D1-BA43-4D10-BF6F-3A13CB4D203E}" type="slidenum">
              <a:rPr lang="nl-NL" smtClean="0"/>
              <a:pPr/>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84650D5-C75C-484B-ADE5-F9D573783443}" type="datetimeFigureOut">
              <a:rPr lang="nl-NL" smtClean="0"/>
              <a:pPr/>
              <a:t>3-3-2015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ED5E9D1-BA43-4D10-BF6F-3A13CB4D203E}" type="slidenum">
              <a:rPr lang="nl-NL" smtClean="0"/>
              <a:pPr/>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84650D5-C75C-484B-ADE5-F9D573783443}" type="datetimeFigureOut">
              <a:rPr lang="nl-NL" smtClean="0"/>
              <a:pPr/>
              <a:t>3-3-2015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ED5E9D1-BA43-4D10-BF6F-3A13CB4D203E}" type="slidenum">
              <a:rPr lang="nl-NL" smtClean="0"/>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84650D5-C75C-484B-ADE5-F9D573783443}" type="datetimeFigureOut">
              <a:rPr lang="nl-NL" smtClean="0"/>
              <a:pPr/>
              <a:t>3-3-2015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FED5E9D1-BA43-4D10-BF6F-3A13CB4D203E}" type="slidenum">
              <a:rPr lang="nl-NL" smtClean="0"/>
              <a:pPr/>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84650D5-C75C-484B-ADE5-F9D573783443}" type="datetimeFigureOut">
              <a:rPr lang="nl-NL" smtClean="0"/>
              <a:pPr/>
              <a:t>3-3-2015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FED5E9D1-BA43-4D10-BF6F-3A13CB4D203E}" type="slidenum">
              <a:rPr lang="nl-NL" smtClean="0"/>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84650D5-C75C-484B-ADE5-F9D573783443}" type="datetimeFigureOut">
              <a:rPr lang="nl-NL" smtClean="0"/>
              <a:pPr/>
              <a:t>3-3-2015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FED5E9D1-BA43-4D10-BF6F-3A13CB4D203E}" type="slidenum">
              <a:rPr lang="nl-NL" smtClean="0"/>
              <a:pPr/>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84650D5-C75C-484B-ADE5-F9D573783443}" type="datetimeFigureOut">
              <a:rPr lang="nl-NL" smtClean="0"/>
              <a:pPr/>
              <a:t>3-3-2015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FED5E9D1-BA43-4D10-BF6F-3A13CB4D203E}" type="slidenum">
              <a:rPr lang="nl-NL" smtClean="0"/>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84650D5-C75C-484B-ADE5-F9D573783443}" type="datetimeFigureOut">
              <a:rPr lang="nl-NL" smtClean="0"/>
              <a:pPr/>
              <a:t>3-3-2015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FED5E9D1-BA43-4D10-BF6F-3A13CB4D203E}" type="slidenum">
              <a:rPr lang="nl-NL" smtClean="0"/>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84650D5-C75C-484B-ADE5-F9D573783443}" type="datetimeFigureOut">
              <a:rPr lang="nl-NL" smtClean="0"/>
              <a:pPr/>
              <a:t>3-3-2015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FED5E9D1-BA43-4D10-BF6F-3A13CB4D203E}"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650D5-C75C-484B-ADE5-F9D573783443}" type="datetimeFigureOut">
              <a:rPr lang="nl-NL" smtClean="0"/>
              <a:pPr/>
              <a:t>3-3-2015</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5E9D1-BA43-4D10-BF6F-3A13CB4D203E}"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MPj01489830000[1]"/>
          <p:cNvPicPr>
            <a:picLocks noChangeAspect="1" noChangeArrowheads="1"/>
          </p:cNvPicPr>
          <p:nvPr/>
        </p:nvPicPr>
        <p:blipFill>
          <a:blip r:embed="rId2" cstate="print"/>
          <a:srcRect/>
          <a:stretch>
            <a:fillRect/>
          </a:stretch>
        </p:blipFill>
        <p:spPr bwMode="auto">
          <a:xfrm>
            <a:off x="395288" y="692150"/>
            <a:ext cx="8378825" cy="5532438"/>
          </a:xfrm>
          <a:prstGeom prst="rect">
            <a:avLst/>
          </a:prstGeom>
          <a:noFill/>
          <a:ln w="9525">
            <a:noFill/>
            <a:miter lim="800000"/>
            <a:headEnd/>
            <a:tailEnd/>
          </a:ln>
        </p:spPr>
      </p:pic>
      <p:sp>
        <p:nvSpPr>
          <p:cNvPr id="3075" name="WordArt 7"/>
          <p:cNvSpPr>
            <a:spLocks noChangeArrowheads="1" noChangeShapeType="1" noTextEdit="1"/>
          </p:cNvSpPr>
          <p:nvPr/>
        </p:nvSpPr>
        <p:spPr bwMode="auto">
          <a:xfrm>
            <a:off x="2484438" y="1268413"/>
            <a:ext cx="3486150" cy="523875"/>
          </a:xfrm>
          <a:prstGeom prst="rect">
            <a:avLst/>
          </a:prstGeom>
        </p:spPr>
        <p:txBody>
          <a:bodyPr wrap="none" fromWordArt="1">
            <a:prstTxWarp prst="textPlain">
              <a:avLst>
                <a:gd name="adj" fmla="val 50000"/>
              </a:avLst>
            </a:prstTxWarp>
          </a:bodyPr>
          <a:lstStyle/>
          <a:p>
            <a:pPr algn="ctr"/>
            <a:r>
              <a:rPr lang="nl-NL" sz="3600" kern="10" dirty="0">
                <a:ln w="9525">
                  <a:solidFill>
                    <a:srgbClr val="33CCCC"/>
                  </a:solidFill>
                  <a:round/>
                  <a:headEnd/>
                  <a:tailEnd/>
                </a:ln>
                <a:solidFill>
                  <a:srgbClr val="99CC00"/>
                </a:solidFill>
                <a:effectLst>
                  <a:outerShdw dist="563972" dir="14049741" sx="125000" sy="125000" algn="tl" rotWithShape="0">
                    <a:srgbClr val="C7DFD3">
                      <a:alpha val="79999"/>
                    </a:srgbClr>
                  </a:outerShdw>
                </a:effectLst>
                <a:latin typeface="Times New Roman"/>
                <a:cs typeface="Times New Roman"/>
              </a:rPr>
              <a:t>kringlooplandbouw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en-US" sz="3200" dirty="0" smtClean="0">
                <a:solidFill>
                  <a:srgbClr val="00B050"/>
                </a:solidFill>
              </a:rPr>
              <a:t>Mest aanwending</a:t>
            </a:r>
            <a:r>
              <a:rPr lang="en-US" sz="3200" dirty="0" smtClean="0"/>
              <a:t/>
            </a:r>
            <a:br>
              <a:rPr lang="en-US" sz="3200" dirty="0" smtClean="0"/>
            </a:br>
            <a:endParaRPr lang="nl-NL" sz="3200" dirty="0"/>
          </a:p>
        </p:txBody>
      </p:sp>
      <p:sp>
        <p:nvSpPr>
          <p:cNvPr id="3" name="Tijdelijke aanduiding voor inhoud 2"/>
          <p:cNvSpPr>
            <a:spLocks noGrp="1"/>
          </p:cNvSpPr>
          <p:nvPr>
            <p:ph idx="1"/>
          </p:nvPr>
        </p:nvSpPr>
        <p:spPr>
          <a:xfrm>
            <a:off x="457200" y="1124744"/>
            <a:ext cx="8229600" cy="5001419"/>
          </a:xfrm>
        </p:spPr>
        <p:txBody>
          <a:bodyPr>
            <a:normAutofit/>
          </a:bodyPr>
          <a:lstStyle/>
          <a:p>
            <a:r>
              <a:rPr lang="en-US" sz="2400" dirty="0" smtClean="0"/>
              <a:t>Mest behoort van goede kwaliteit te zijn en gefermenteerd en niet rottend.</a:t>
            </a:r>
          </a:p>
          <a:p>
            <a:r>
              <a:rPr lang="en-US" sz="2400" dirty="0" smtClean="0"/>
              <a:t>Bovengrondse aanwending.</a:t>
            </a:r>
          </a:p>
          <a:p>
            <a:r>
              <a:rPr lang="en-US" sz="2400" dirty="0" smtClean="0"/>
              <a:t>Rottende mest in de bodem brengen geeft blauwzuurgas dat het bodemleven dood.</a:t>
            </a:r>
          </a:p>
          <a:p>
            <a:r>
              <a:rPr lang="en-US" sz="2400" dirty="0" smtClean="0"/>
              <a:t>Ook geeft mestinjectie in de bodem vorming van lachgas wat de opname van sporenelmenten blokkeert.</a:t>
            </a:r>
          </a:p>
          <a:p>
            <a:r>
              <a:rPr lang="en-US" sz="2400" dirty="0" smtClean="0"/>
              <a:t>Mestinjectie  is dan ook zeer negatief voor de bodemkwaliteit.</a:t>
            </a:r>
            <a:endParaRPr lang="nl-NL"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smtClean="0">
                <a:solidFill>
                  <a:srgbClr val="00B050"/>
                </a:solidFill>
              </a:rPr>
              <a:t>Natuurstellingen</a:t>
            </a:r>
            <a:endParaRPr lang="nl-NL" sz="3600" dirty="0">
              <a:solidFill>
                <a:srgbClr val="00B050"/>
              </a:solidFill>
            </a:endParaRPr>
          </a:p>
        </p:txBody>
      </p:sp>
      <p:sp>
        <p:nvSpPr>
          <p:cNvPr id="3" name="Tijdelijke aanduiding voor inhoud 2"/>
          <p:cNvSpPr>
            <a:spLocks noGrp="1"/>
          </p:cNvSpPr>
          <p:nvPr>
            <p:ph idx="1"/>
          </p:nvPr>
        </p:nvSpPr>
        <p:spPr/>
        <p:txBody>
          <a:bodyPr>
            <a:normAutofit/>
          </a:bodyPr>
          <a:lstStyle/>
          <a:p>
            <a:r>
              <a:rPr lang="en-US" sz="2400" dirty="0" smtClean="0"/>
              <a:t>Alles heeft bewustzijn.</a:t>
            </a:r>
          </a:p>
          <a:p>
            <a:r>
              <a:rPr lang="en-US" sz="2400" dirty="0" smtClean="0"/>
              <a:t>Alle processen zijn geestelijk.</a:t>
            </a:r>
          </a:p>
          <a:p>
            <a:r>
              <a:rPr lang="en-US" sz="2400" dirty="0" smtClean="0"/>
              <a:t>Alles is Een en met elkaar verbonden.</a:t>
            </a:r>
          </a:p>
          <a:p>
            <a:r>
              <a:rPr lang="en-US" sz="2400" dirty="0" smtClean="0"/>
              <a:t>Alles beïnvloed elkaar niets is op zichzelf staand.</a:t>
            </a:r>
          </a:p>
          <a:p>
            <a:r>
              <a:rPr lang="en-US" sz="2400" dirty="0" smtClean="0"/>
              <a:t>Alles is een afspiegeling van het Een.</a:t>
            </a:r>
          </a:p>
          <a:p>
            <a:r>
              <a:rPr lang="en-US" sz="2400" dirty="0" smtClean="0"/>
              <a:t>Er gebeurt niets zonder doel.</a:t>
            </a:r>
          </a:p>
          <a:p>
            <a:r>
              <a:rPr lang="en-US" sz="2400" dirty="0" smtClean="0"/>
              <a:t>De natuur heeft de hoogste intelligentie.</a:t>
            </a:r>
            <a:endParaRPr lang="nl-NL"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CANNEN0000"/>
          <p:cNvPicPr>
            <a:picLocks noChangeAspect="1" noChangeArrowheads="1"/>
          </p:cNvPicPr>
          <p:nvPr/>
        </p:nvPicPr>
        <p:blipFill>
          <a:blip r:embed="rId2" cstate="print"/>
          <a:srcRect/>
          <a:stretch>
            <a:fillRect/>
          </a:stretch>
        </p:blipFill>
        <p:spPr bwMode="auto">
          <a:xfrm>
            <a:off x="1835150" y="0"/>
            <a:ext cx="5272088" cy="68913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CANNEN0000"/>
          <p:cNvPicPr>
            <a:picLocks noChangeAspect="1" noChangeArrowheads="1"/>
          </p:cNvPicPr>
          <p:nvPr/>
        </p:nvPicPr>
        <p:blipFill>
          <a:blip r:embed="rId2" cstate="print"/>
          <a:srcRect/>
          <a:stretch>
            <a:fillRect/>
          </a:stretch>
        </p:blipFill>
        <p:spPr bwMode="auto">
          <a:xfrm>
            <a:off x="2843213" y="0"/>
            <a:ext cx="4624387"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xmlns="" val="805574279"/>
              </p:ext>
            </p:extLst>
          </p:nvPr>
        </p:nvGraphicFramePr>
        <p:xfrm>
          <a:off x="1647190" y="1838928"/>
          <a:ext cx="5849620" cy="4048506"/>
        </p:xfrm>
        <a:graphic>
          <a:graphicData uri="http://schemas.openxmlformats.org/drawingml/2006/table">
            <a:tbl>
              <a:tblPr firstRow="1" firstCol="1" bandRow="1"/>
              <a:tblGrid>
                <a:gridCol w="1949450"/>
                <a:gridCol w="1899920"/>
                <a:gridCol w="2000250"/>
              </a:tblGrid>
              <a:tr h="0">
                <a:tc>
                  <a:txBody>
                    <a:bodyPr/>
                    <a:lstStyle/>
                    <a:p>
                      <a:pPr>
                        <a:lnSpc>
                          <a:spcPct val="115000"/>
                        </a:lnSpc>
                        <a:spcAft>
                          <a:spcPts val="0"/>
                        </a:spcAft>
                      </a:pPr>
                      <a:r>
                        <a:rPr lang="en-US" sz="1100" dirty="0">
                          <a:effectLst/>
                          <a:latin typeface="Calibri"/>
                          <a:ea typeface="Calibri"/>
                          <a:cs typeface="Times New Roman"/>
                        </a:rPr>
                        <a:t>        Kennis van stof</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effectLst/>
                          <a:latin typeface="Calibri"/>
                          <a:ea typeface="Calibri"/>
                          <a:cs typeface="Times New Roman"/>
                        </a:rPr>
                        <a:t> Luisteren naarde  natuur -           wetten</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effectLst/>
                          <a:latin typeface="Calibri"/>
                          <a:ea typeface="Calibri"/>
                          <a:cs typeface="Times New Roman"/>
                        </a:rPr>
                        <a:t>       Levensprocessen</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49580" indent="-449580">
                        <a:lnSpc>
                          <a:spcPct val="115000"/>
                        </a:lnSpc>
                        <a:spcAft>
                          <a:spcPts val="0"/>
                        </a:spcAft>
                      </a:pPr>
                      <a:r>
                        <a:rPr lang="en-US" sz="1100" dirty="0">
                          <a:effectLst/>
                          <a:latin typeface="Calibri"/>
                          <a:ea typeface="Calibri"/>
                          <a:cs typeface="Times New Roman"/>
                        </a:rPr>
                        <a:t>  Technologisch / Chemisch</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effectLst/>
                          <a:latin typeface="Calibri"/>
                          <a:ea typeface="Calibri"/>
                          <a:cs typeface="Times New Roman"/>
                        </a:rPr>
                        <a:t>Kringloop economie</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effectLst/>
                          <a:latin typeface="Calibri"/>
                          <a:ea typeface="Calibri"/>
                          <a:cs typeface="Times New Roman"/>
                        </a:rPr>
                        <a:t>Gebruikmaken van natuur-wetten</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dirty="0">
                          <a:effectLst/>
                          <a:latin typeface="Calibri"/>
                          <a:ea typeface="Calibri"/>
                          <a:cs typeface="Times New Roman"/>
                        </a:rPr>
                        <a:t>Doelstelling </a:t>
                      </a:r>
                      <a:r>
                        <a:rPr lang="en-US" sz="1100" dirty="0" smtClean="0">
                          <a:effectLst/>
                          <a:latin typeface="Calibri"/>
                          <a:ea typeface="Calibri"/>
                          <a:cs typeface="Times New Roman"/>
                        </a:rPr>
                        <a:t>economie van het geld</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effectLst/>
                          <a:latin typeface="Calibri"/>
                          <a:ea typeface="Calibri"/>
                          <a:cs typeface="Times New Roman"/>
                        </a:rPr>
                        <a:t>Natuur en mensvriendelijk</a:t>
                      </a:r>
                      <a:endParaRPr lang="nl-NL" sz="1100" dirty="0">
                        <a:effectLst/>
                        <a:latin typeface="Calibri"/>
                        <a:ea typeface="Calibri"/>
                        <a:cs typeface="Times New Roman"/>
                      </a:endParaRPr>
                    </a:p>
                    <a:p>
                      <a:pPr>
                        <a:lnSpc>
                          <a:spcPct val="115000"/>
                        </a:lnSpc>
                        <a:spcAft>
                          <a:spcPts val="0"/>
                        </a:spcAft>
                      </a:pPr>
                      <a:r>
                        <a:rPr lang="en-US" sz="1100" dirty="0">
                          <a:effectLst/>
                          <a:latin typeface="Calibri"/>
                          <a:ea typeface="Calibri"/>
                          <a:cs typeface="Times New Roman"/>
                        </a:rPr>
                        <a:t> </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effectLst/>
                          <a:latin typeface="Calibri"/>
                          <a:ea typeface="Calibri"/>
                          <a:cs typeface="Times New Roman"/>
                        </a:rPr>
                        <a:t> </a:t>
                      </a:r>
                      <a:r>
                        <a:rPr lang="en-US" sz="1100" dirty="0" smtClean="0">
                          <a:effectLst/>
                          <a:latin typeface="Calibri"/>
                          <a:ea typeface="Calibri"/>
                          <a:cs typeface="Times New Roman"/>
                        </a:rPr>
                        <a:t>Economie van het leven</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dirty="0">
                          <a:effectLst/>
                          <a:latin typeface="Calibri"/>
                          <a:ea typeface="Calibri"/>
                          <a:cs typeface="Times New Roman"/>
                        </a:rPr>
                        <a:t>Specialisme (1950)</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effectLst/>
                          <a:latin typeface="Calibri"/>
                          <a:ea typeface="Calibri"/>
                          <a:cs typeface="Times New Roman"/>
                        </a:rPr>
                        <a:t>Vakmanschap  en ervaring</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effectLst/>
                          <a:latin typeface="Calibri"/>
                          <a:ea typeface="Calibri"/>
                          <a:cs typeface="Times New Roman"/>
                        </a:rPr>
                        <a:t>Aarde</a:t>
                      </a:r>
                      <a:endParaRPr lang="nl-NL" sz="1100" dirty="0">
                        <a:effectLst/>
                        <a:latin typeface="Calibri"/>
                        <a:ea typeface="Calibri"/>
                        <a:cs typeface="Times New Roman"/>
                      </a:endParaRPr>
                    </a:p>
                    <a:p>
                      <a:pPr>
                        <a:lnSpc>
                          <a:spcPct val="115000"/>
                        </a:lnSpc>
                        <a:spcAft>
                          <a:spcPts val="0"/>
                        </a:spcAft>
                      </a:pPr>
                      <a:r>
                        <a:rPr lang="en-US" sz="1100" dirty="0">
                          <a:effectLst/>
                          <a:latin typeface="Calibri"/>
                          <a:ea typeface="Calibri"/>
                          <a:cs typeface="Times New Roman"/>
                        </a:rPr>
                        <a:t> </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dirty="0">
                          <a:effectLst/>
                          <a:latin typeface="Calibri"/>
                          <a:ea typeface="Calibri"/>
                          <a:cs typeface="Times New Roman"/>
                        </a:rPr>
                        <a:t>Kapitaal </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effectLst/>
                          <a:latin typeface="Calibri"/>
                          <a:ea typeface="Calibri"/>
                          <a:cs typeface="Times New Roman"/>
                        </a:rPr>
                        <a:t>Duurzame landbouw</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effectLst/>
                          <a:latin typeface="Calibri"/>
                          <a:ea typeface="Calibri"/>
                          <a:cs typeface="Times New Roman"/>
                        </a:rPr>
                        <a:t>Plant</a:t>
                      </a:r>
                      <a:endParaRPr lang="nl-NL" sz="1100" dirty="0">
                        <a:effectLst/>
                        <a:latin typeface="Calibri"/>
                        <a:ea typeface="Calibri"/>
                        <a:cs typeface="Times New Roman"/>
                      </a:endParaRPr>
                    </a:p>
                    <a:p>
                      <a:pPr>
                        <a:lnSpc>
                          <a:spcPct val="115000"/>
                        </a:lnSpc>
                        <a:spcAft>
                          <a:spcPts val="0"/>
                        </a:spcAft>
                      </a:pPr>
                      <a:r>
                        <a:rPr lang="en-US" sz="1100" dirty="0">
                          <a:effectLst/>
                          <a:latin typeface="Calibri"/>
                          <a:ea typeface="Calibri"/>
                          <a:cs typeface="Times New Roman"/>
                        </a:rPr>
                        <a:t> </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nl-NL" sz="1100" noProof="0" dirty="0" smtClean="0">
                          <a:effectLst/>
                          <a:latin typeface="Calibri"/>
                          <a:ea typeface="Calibri"/>
                          <a:cs typeface="Times New Roman"/>
                        </a:rPr>
                        <a:t>Ondernemersschap</a:t>
                      </a:r>
                      <a:r>
                        <a:rPr lang="en-US" sz="1100" dirty="0" smtClean="0">
                          <a:effectLst/>
                          <a:latin typeface="Calibri"/>
                          <a:ea typeface="Calibri"/>
                          <a:cs typeface="Times New Roman"/>
                        </a:rPr>
                        <a:t> </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smtClean="0">
                          <a:effectLst/>
                          <a:latin typeface="Calibri"/>
                          <a:ea typeface="Calibri"/>
                          <a:cs typeface="Times New Roman"/>
                        </a:rPr>
                        <a:t>Geen</a:t>
                      </a:r>
                      <a:r>
                        <a:rPr lang="en-US" sz="1100" baseline="0" dirty="0" smtClean="0">
                          <a:effectLst/>
                          <a:latin typeface="Calibri"/>
                          <a:ea typeface="Calibri"/>
                          <a:cs typeface="Times New Roman"/>
                        </a:rPr>
                        <a:t> industrie</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effectLst/>
                          <a:latin typeface="Calibri"/>
                          <a:ea typeface="Calibri"/>
                          <a:cs typeface="Times New Roman"/>
                        </a:rPr>
                        <a:t>Kosmos</a:t>
                      </a:r>
                      <a:endParaRPr lang="nl-NL" sz="1100" dirty="0">
                        <a:effectLst/>
                        <a:latin typeface="Calibri"/>
                        <a:ea typeface="Calibri"/>
                        <a:cs typeface="Times New Roman"/>
                      </a:endParaRPr>
                    </a:p>
                    <a:p>
                      <a:pPr>
                        <a:lnSpc>
                          <a:spcPct val="115000"/>
                        </a:lnSpc>
                        <a:spcAft>
                          <a:spcPts val="0"/>
                        </a:spcAft>
                      </a:pPr>
                      <a:r>
                        <a:rPr lang="en-US" sz="1100" dirty="0">
                          <a:effectLst/>
                          <a:latin typeface="Calibri"/>
                          <a:ea typeface="Calibri"/>
                          <a:cs typeface="Times New Roman"/>
                        </a:rPr>
                        <a:t> </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nl-NL" sz="1100" dirty="0">
                          <a:effectLst/>
                          <a:latin typeface="Calibri"/>
                          <a:ea typeface="Calibri"/>
                          <a:cs typeface="Times New Roman"/>
                        </a:rPr>
                        <a:t>Landbouw is mens en milieu vijandig geworden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Calibri"/>
                          <a:cs typeface="Times New Roman"/>
                        </a:rPr>
                        <a:t>Levensmiddel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Calibri"/>
                          <a:cs typeface="Times New Roman"/>
                        </a:rPr>
                        <a:t> </a:t>
                      </a:r>
                      <a:r>
                        <a:rPr lang="nl-NL" sz="1100" dirty="0" smtClean="0">
                          <a:effectLst/>
                          <a:latin typeface="Calibri"/>
                          <a:ea typeface="Calibri"/>
                          <a:cs typeface="Times New Roman"/>
                        </a:rPr>
                        <a:t>milieu</a:t>
                      </a:r>
                      <a:r>
                        <a:rPr lang="nl-NL" sz="1100" baseline="0" dirty="0" smtClean="0">
                          <a:effectLst/>
                          <a:latin typeface="Calibri"/>
                          <a:ea typeface="Calibri"/>
                          <a:cs typeface="Times New Roman"/>
                        </a:rPr>
                        <a:t> vriendelijk</a:t>
                      </a:r>
                    </a:p>
                    <a:p>
                      <a:pPr>
                        <a:lnSpc>
                          <a:spcPct val="115000"/>
                        </a:lnSpc>
                        <a:spcAft>
                          <a:spcPts val="0"/>
                        </a:spcAft>
                      </a:pPr>
                      <a:r>
                        <a:rPr lang="nl-NL" sz="1100" baseline="0" dirty="0" smtClean="0">
                          <a:effectLst/>
                          <a:latin typeface="Calibri"/>
                          <a:ea typeface="Calibri"/>
                          <a:cs typeface="Times New Roman"/>
                        </a:rPr>
                        <a:t>duurzaam</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nl-NL" sz="1100" dirty="0">
                          <a:effectLst/>
                          <a:latin typeface="Calibri"/>
                          <a:ea typeface="Calibri"/>
                          <a:cs typeface="Times New Roman"/>
                        </a:rPr>
                        <a:t>Industrie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Calibri"/>
                          <a:cs typeface="Times New Roman"/>
                        </a:rPr>
                        <a:t>Leven met aarde en kosmos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Calibri"/>
                          <a:cs typeface="Times New Roman"/>
                        </a:rPr>
                        <a:t>Praat over  levensmiddelen</a:t>
                      </a:r>
                    </a:p>
                    <a:p>
                      <a:pPr>
                        <a:lnSpc>
                          <a:spcPct val="115000"/>
                        </a:lnSpc>
                        <a:spcAft>
                          <a:spcPts val="0"/>
                        </a:spcAft>
                      </a:pPr>
                      <a:r>
                        <a:rPr lang="nl-NL"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nl-NL" sz="1100" dirty="0">
                          <a:effectLst/>
                          <a:latin typeface="Calibri"/>
                          <a:ea typeface="Calibri"/>
                          <a:cs typeface="Times New Roman"/>
                        </a:rPr>
                        <a:t>Levert voedingsmiddel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Calibri"/>
                          <a:cs typeface="Times New Roman"/>
                        </a:rPr>
                        <a:t>Geeft levensmiddel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Calibri"/>
                          <a:cs typeface="Times New Roman"/>
                        </a:rPr>
                        <a:t>Onzichtbaar</a:t>
                      </a:r>
                    </a:p>
                    <a:p>
                      <a:pPr>
                        <a:lnSpc>
                          <a:spcPct val="115000"/>
                        </a:lnSpc>
                        <a:spcAft>
                          <a:spcPts val="0"/>
                        </a:spcAft>
                      </a:pPr>
                      <a:r>
                        <a:rPr lang="nl-NL"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nl-NL" sz="1100" dirty="0">
                          <a:effectLst/>
                          <a:latin typeface="Calibri"/>
                          <a:ea typeface="Calibri"/>
                          <a:cs typeface="Times New Roman"/>
                        </a:rPr>
                        <a:t>Aarde / kosmosgericht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Calibri"/>
                          <a:cs typeface="Times New Roman"/>
                        </a:rPr>
                        <a:t>Kosmos/aarde gericht</a:t>
                      </a:r>
                    </a:p>
                    <a:p>
                      <a:pPr>
                        <a:lnSpc>
                          <a:spcPct val="115000"/>
                        </a:lnSpc>
                        <a:spcAft>
                          <a:spcPts val="0"/>
                        </a:spcAft>
                      </a:pPr>
                      <a:r>
                        <a:rPr lang="nl-NL"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nl-NL"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5" name="Rechte verbindingslijn met pijl 4"/>
          <p:cNvCxnSpPr/>
          <p:nvPr/>
        </p:nvCxnSpPr>
        <p:spPr>
          <a:xfrm>
            <a:off x="3275856" y="1556792"/>
            <a:ext cx="723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H="1">
            <a:off x="5004048" y="1556792"/>
            <a:ext cx="619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3"/>
          <p:cNvSpPr>
            <a:spLocks noChangeArrowheads="1"/>
          </p:cNvSpPr>
          <p:nvPr/>
        </p:nvSpPr>
        <p:spPr bwMode="auto">
          <a:xfrm>
            <a:off x="1647825" y="18383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1584030" y="13811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Natuurwetenschap                  Landbouw               Geesteswetenschap</a:t>
            </a:r>
            <a:endParaRPr kumimoji="0" lang="nl-N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6206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00B050"/>
                </a:solidFill>
              </a:rPr>
              <a:t>Vitaliteit van het bedrijf</a:t>
            </a:r>
            <a:endParaRPr lang="nl-NL" dirty="0">
              <a:solidFill>
                <a:srgbClr val="00B050"/>
              </a:solidFill>
            </a:endParaRPr>
          </a:p>
        </p:txBody>
      </p:sp>
      <p:sp>
        <p:nvSpPr>
          <p:cNvPr id="3" name="Tijdelijke aanduiding voor inhoud 2"/>
          <p:cNvSpPr>
            <a:spLocks noGrp="1"/>
          </p:cNvSpPr>
          <p:nvPr>
            <p:ph idx="1"/>
          </p:nvPr>
        </p:nvSpPr>
        <p:spPr/>
        <p:txBody>
          <a:bodyPr>
            <a:normAutofit/>
          </a:bodyPr>
          <a:lstStyle/>
          <a:p>
            <a:r>
              <a:rPr lang="nl-NL" sz="2400" dirty="0" smtClean="0"/>
              <a:t>Wordt bepaald door het bewustzijn van de beheerders van de van de principes van de natuur.</a:t>
            </a:r>
          </a:p>
          <a:p>
            <a:r>
              <a:rPr lang="nl-NL" sz="2400" dirty="0" smtClean="0"/>
              <a:t>Intentie van het handelen </a:t>
            </a:r>
            <a:r>
              <a:rPr lang="nl-NL" sz="2400" smtClean="0"/>
              <a:t>bij bedrijfsvoering.</a:t>
            </a:r>
            <a:endParaRPr lang="nl-NL" sz="2400" dirty="0" smtClean="0"/>
          </a:p>
          <a:p>
            <a:r>
              <a:rPr lang="nl-NL" sz="2400" dirty="0" smtClean="0"/>
              <a:t>Het energieniveau van het systeem.</a:t>
            </a:r>
          </a:p>
          <a:p>
            <a:r>
              <a:rPr lang="nl-NL" sz="2400" dirty="0" smtClean="0"/>
              <a:t>Gevoel en ratio in de guldensnede 62% gevoel en 38% ratio.</a:t>
            </a:r>
          </a:p>
          <a:p>
            <a:r>
              <a:rPr lang="nl-NL" sz="2400" dirty="0" smtClean="0"/>
              <a:t>Geen gebruik van kunstmest en bestrijdingsmiddelen.</a:t>
            </a:r>
          </a:p>
          <a:p>
            <a:r>
              <a:rPr lang="nl-NL" sz="2400" dirty="0" smtClean="0"/>
              <a:t>Geen gebruik van GMO gewassen of krachtvoer.</a:t>
            </a:r>
          </a:p>
          <a:p>
            <a:r>
              <a:rPr lang="nl-NL" sz="2400" dirty="0" smtClean="0"/>
              <a:t>Een gezonde bodem.</a:t>
            </a:r>
          </a:p>
          <a:p>
            <a:r>
              <a:rPr lang="nl-NL" sz="2400" dirty="0" smtClean="0"/>
              <a:t>Met als gevolg gezonde gewassen en gezond vee.</a:t>
            </a:r>
          </a:p>
          <a:p>
            <a:r>
              <a:rPr lang="nl-NL" sz="2400" dirty="0" smtClean="0"/>
              <a:t>Betere kwaliteit producten.</a:t>
            </a:r>
          </a:p>
          <a:p>
            <a:endParaRPr lang="nl-NL" sz="2400" dirty="0" smtClean="0"/>
          </a:p>
        </p:txBody>
      </p:sp>
    </p:spTree>
    <p:extLst>
      <p:ext uri="{BB962C8B-B14F-4D97-AF65-F5344CB8AC3E}">
        <p14:creationId xmlns:p14="http://schemas.microsoft.com/office/powerpoint/2010/main" xmlns="" val="319824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612156" y="2691130"/>
            <a:ext cx="5919697"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r>
              <a:rPr lang="nl-NL" dirty="0"/>
              <a:t>Bewustzijn is het vormloze, onzichtbare veld van energie van </a:t>
            </a:r>
          </a:p>
          <a:p>
            <a:pPr algn="ctr"/>
            <a:r>
              <a:rPr lang="nl-NL" dirty="0"/>
              <a:t>oneindig veel dimensies en mogelijkheden </a:t>
            </a:r>
          </a:p>
          <a:p>
            <a:pPr algn="ctr"/>
            <a:r>
              <a:rPr lang="nl-NL" dirty="0"/>
              <a:t>de bron van alle bestaan.</a:t>
            </a:r>
          </a:p>
          <a:p>
            <a:pPr algn="ctr"/>
            <a:r>
              <a:rPr lang="nl-NL" dirty="0"/>
              <a:t>Onafhankelijk altijd alles omvattend en aanwezig.</a:t>
            </a:r>
          </a:p>
          <a:p>
            <a:pPr algn="ctr" eaLnBrk="0" hangingPunct="0"/>
            <a:endParaRPr lang="nl-NL" sz="1800" dirty="0"/>
          </a:p>
        </p:txBody>
      </p:sp>
    </p:spTree>
    <p:extLst>
      <p:ext uri="{BB962C8B-B14F-4D97-AF65-F5344CB8AC3E}">
        <p14:creationId xmlns:p14="http://schemas.microsoft.com/office/powerpoint/2010/main" xmlns="" val="3178626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Gezonde bodem</a:t>
            </a:r>
            <a:endParaRPr lang="nl-NL" dirty="0"/>
          </a:p>
        </p:txBody>
      </p:sp>
      <p:sp>
        <p:nvSpPr>
          <p:cNvPr id="3" name="Tijdelijke aanduiding voor inhoud 2"/>
          <p:cNvSpPr>
            <a:spLocks noGrp="1"/>
          </p:cNvSpPr>
          <p:nvPr>
            <p:ph idx="1"/>
          </p:nvPr>
        </p:nvSpPr>
        <p:spPr/>
        <p:txBody>
          <a:bodyPr/>
          <a:lstStyle/>
          <a:p>
            <a:r>
              <a:rPr lang="en-US" dirty="0" smtClean="0"/>
              <a:t>Wat is een gezonde bodem?</a:t>
            </a:r>
          </a:p>
          <a:p>
            <a:r>
              <a:rPr lang="en-US" dirty="0" smtClean="0"/>
              <a:t>Hoe verkrijgen we een gezonde bodem?</a:t>
            </a:r>
          </a:p>
          <a:p>
            <a:r>
              <a:rPr lang="en-US" dirty="0"/>
              <a:t>W</a:t>
            </a:r>
            <a:r>
              <a:rPr lang="en-US" dirty="0" smtClean="0"/>
              <a:t>elke voorwaarden zouden we kunnen scheppen om hier aan te voldoen. </a:t>
            </a:r>
          </a:p>
          <a:p>
            <a:r>
              <a:rPr lang="en-US" dirty="0" smtClean="0"/>
              <a:t>Belang van goede mest.</a:t>
            </a:r>
          </a:p>
          <a:p>
            <a:r>
              <a:rPr lang="en-US" dirty="0" smtClean="0"/>
              <a:t>Wat is goede mest.</a:t>
            </a: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smtClean="0"/>
              <a:t>Een gezonde bodem</a:t>
            </a:r>
            <a:endParaRPr lang="nl-NL" sz="3600" dirty="0"/>
          </a:p>
        </p:txBody>
      </p:sp>
      <p:sp>
        <p:nvSpPr>
          <p:cNvPr id="3" name="Tijdelijke aanduiding voor inhoud 2"/>
          <p:cNvSpPr>
            <a:spLocks noGrp="1"/>
          </p:cNvSpPr>
          <p:nvPr>
            <p:ph idx="1"/>
          </p:nvPr>
        </p:nvSpPr>
        <p:spPr/>
        <p:txBody>
          <a:bodyPr>
            <a:normAutofit/>
          </a:bodyPr>
          <a:lstStyle/>
          <a:p>
            <a:r>
              <a:rPr lang="en-US" sz="2400" dirty="0" smtClean="0"/>
              <a:t>Een gezonde bodem is een bodem met een rijk en gevarieerd bodemleven. </a:t>
            </a:r>
          </a:p>
          <a:p>
            <a:r>
              <a:rPr lang="en-US" sz="2400" dirty="0" smtClean="0"/>
              <a:t>Voldoende hoog organische stof en humus gehalte.</a:t>
            </a:r>
          </a:p>
          <a:p>
            <a:r>
              <a:rPr lang="en-US" sz="2400" dirty="0" smtClean="0"/>
              <a:t>Humus is het geheugen van de bodem.</a:t>
            </a:r>
          </a:p>
          <a:p>
            <a:r>
              <a:rPr lang="en-US" sz="2400" dirty="0" smtClean="0"/>
              <a:t>Een goede verhouding van grond , water en lucht.</a:t>
            </a:r>
          </a:p>
          <a:p>
            <a:r>
              <a:rPr lang="en-US" sz="2400" dirty="0" smtClean="0"/>
              <a:t>Een juiste mineralen verhouding.</a:t>
            </a:r>
          </a:p>
          <a:p>
            <a:r>
              <a:rPr lang="en-US" sz="2400" dirty="0" smtClean="0"/>
              <a:t>Juiste verhouding van de vrouwelijke en mannelijke energie in de verhouding 62% vrouwelijke en 38% mannelijke.</a:t>
            </a:r>
          </a:p>
          <a:p>
            <a:r>
              <a:rPr lang="en-US" sz="2400" dirty="0" smtClean="0"/>
              <a:t>Als alle processen in de bodem zelf regulerend zijn.</a:t>
            </a:r>
          </a:p>
          <a:p>
            <a:endParaRPr lang="en-US" sz="2400" dirty="0" smtClean="0"/>
          </a:p>
          <a:p>
            <a:endParaRPr lang="nl-NL"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800" dirty="0" smtClean="0">
                <a:solidFill>
                  <a:srgbClr val="00B050"/>
                </a:solidFill>
              </a:rPr>
              <a:t>Wat is nodig om de bodem gezond te maken en te houden</a:t>
            </a:r>
            <a:r>
              <a:rPr lang="en-US" sz="3200" dirty="0" smtClean="0">
                <a:solidFill>
                  <a:srgbClr val="00B050"/>
                </a:solidFill>
              </a:rPr>
              <a:t>.</a:t>
            </a:r>
            <a:endParaRPr lang="nl-NL" sz="3200" dirty="0">
              <a:solidFill>
                <a:srgbClr val="00B050"/>
              </a:solidFill>
            </a:endParaRPr>
          </a:p>
        </p:txBody>
      </p:sp>
      <p:sp>
        <p:nvSpPr>
          <p:cNvPr id="3" name="Tijdelijke aanduiding voor inhoud 2"/>
          <p:cNvSpPr>
            <a:spLocks noGrp="1"/>
          </p:cNvSpPr>
          <p:nvPr>
            <p:ph idx="1"/>
          </p:nvPr>
        </p:nvSpPr>
        <p:spPr/>
        <p:txBody>
          <a:bodyPr>
            <a:normAutofit/>
          </a:bodyPr>
          <a:lstStyle/>
          <a:p>
            <a:r>
              <a:rPr lang="en-US" sz="2400" dirty="0" smtClean="0"/>
              <a:t>Goede mest van dieren met horens dit voor de juiste informatie in de mest.</a:t>
            </a:r>
          </a:p>
          <a:p>
            <a:r>
              <a:rPr lang="en-US" sz="2400" dirty="0" smtClean="0"/>
              <a:t>Structuurrijk en eiwitarm ( 13%RVE) rantsoen.</a:t>
            </a:r>
          </a:p>
          <a:p>
            <a:r>
              <a:rPr lang="en-US" sz="2400" dirty="0" smtClean="0"/>
              <a:t>Gentech vrij krachtvoer.</a:t>
            </a:r>
          </a:p>
          <a:p>
            <a:r>
              <a:rPr lang="en-US" sz="2400" dirty="0" smtClean="0"/>
              <a:t>Laag zo niet vrij van antibiotica.</a:t>
            </a:r>
          </a:p>
          <a:p>
            <a:r>
              <a:rPr lang="en-US" sz="2400" dirty="0" smtClean="0"/>
              <a:t>Bovengrondse aanwending.</a:t>
            </a:r>
          </a:p>
          <a:p>
            <a:r>
              <a:rPr lang="en-US" sz="2400" dirty="0" smtClean="0"/>
              <a:t>Geen kunstmest gebruik.</a:t>
            </a:r>
          </a:p>
          <a:p>
            <a:r>
              <a:rPr lang="en-US" sz="2400" dirty="0" smtClean="0"/>
              <a:t>Geen bestrijdingsmiddelen gebruik.</a:t>
            </a:r>
          </a:p>
          <a:p>
            <a:r>
              <a:rPr lang="en-US" sz="2400" dirty="0" smtClean="0"/>
              <a:t>Kennis van de principes van de natuur.</a:t>
            </a:r>
          </a:p>
          <a:p>
            <a:r>
              <a:rPr lang="en-US" sz="2400" dirty="0" smtClean="0"/>
              <a:t>Met de juiste intentie te werk gaan.</a:t>
            </a:r>
            <a:endParaRPr lang="nl-NL"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962674"/>
          </a:xfrm>
        </p:spPr>
        <p:txBody>
          <a:bodyPr>
            <a:normAutofit/>
          </a:bodyPr>
          <a:lstStyle/>
          <a:p>
            <a:r>
              <a:rPr lang="en-US" sz="2400" dirty="0" smtClean="0">
                <a:solidFill>
                  <a:srgbClr val="00B050"/>
                </a:solidFill>
              </a:rPr>
              <a:t>Natuurlijke principes</a:t>
            </a:r>
            <a:r>
              <a:rPr lang="en-US" sz="2400" dirty="0" smtClean="0"/>
              <a:t>.</a:t>
            </a:r>
            <a:r>
              <a:rPr lang="en-US" sz="1600" dirty="0" smtClean="0"/>
              <a:t/>
            </a:r>
            <a:br>
              <a:rPr lang="en-US" sz="1600" dirty="0" smtClean="0"/>
            </a:br>
            <a:r>
              <a:rPr lang="en-US" sz="1600" dirty="0" smtClean="0"/>
              <a:t/>
            </a:r>
            <a:br>
              <a:rPr lang="en-US" sz="1600" dirty="0" smtClean="0"/>
            </a:br>
            <a:r>
              <a:rPr lang="en-US" sz="1600" dirty="0" smtClean="0"/>
              <a:t>Alles in de natuur loopt volgens de principes van de natuurlijke systemen.</a:t>
            </a:r>
            <a:br>
              <a:rPr lang="en-US" sz="1600" dirty="0" smtClean="0"/>
            </a:br>
            <a:r>
              <a:rPr lang="en-US" sz="1600" dirty="0" smtClean="0"/>
              <a:t/>
            </a:r>
            <a:br>
              <a:rPr lang="en-US" sz="1600" dirty="0" smtClean="0"/>
            </a:br>
            <a:r>
              <a:rPr lang="en-US" sz="1600" dirty="0" smtClean="0"/>
              <a:t>Zodra de mens gaat ingrijpen in deze natuurlijke systemen  en dit niet doet</a:t>
            </a:r>
            <a:br>
              <a:rPr lang="en-US" sz="1600" dirty="0" smtClean="0"/>
            </a:br>
            <a:r>
              <a:rPr lang="en-US" sz="1600" dirty="0" smtClean="0"/>
              <a:t>volgens deze principes krijgt men onbalans met als gevolg ziektes .</a:t>
            </a:r>
            <a:br>
              <a:rPr lang="en-US" sz="1600" dirty="0" smtClean="0"/>
            </a:br>
            <a:r>
              <a:rPr lang="en-US" sz="1600" dirty="0" smtClean="0"/>
              <a:t/>
            </a:r>
            <a:br>
              <a:rPr lang="en-US" sz="1600" dirty="0" smtClean="0"/>
            </a:br>
            <a:r>
              <a:rPr lang="en-US" sz="1600" dirty="0" smtClean="0"/>
              <a:t>En aangezien alle ziekten bodem gebonden zijn is het van belang dat de bodem gezond blijft of moet men zich met alle inspanningen inzetten de bodem weer gezond te maken.</a:t>
            </a:r>
            <a:br>
              <a:rPr lang="en-US" sz="1600" dirty="0" smtClean="0"/>
            </a:br>
            <a:r>
              <a:rPr lang="en-US" sz="1600" dirty="0" smtClean="0"/>
              <a:t/>
            </a:r>
            <a:br>
              <a:rPr lang="en-US" sz="1600" dirty="0" smtClean="0"/>
            </a:br>
            <a:r>
              <a:rPr lang="en-US" sz="1600" dirty="0" smtClean="0"/>
              <a:t>De bodem behoort voor ongeveer 62% vrouwelijk te zijn en 38% mannelijk wat de gulden snede verhouding is van 1,618 : 1.</a:t>
            </a:r>
            <a:br>
              <a:rPr lang="en-US" sz="1600" dirty="0" smtClean="0"/>
            </a:br>
            <a:r>
              <a:rPr lang="en-US" sz="1600" dirty="0" smtClean="0"/>
              <a:t>Alles in de natuur verhoud zich naar de gulden snede.</a:t>
            </a:r>
            <a:br>
              <a:rPr lang="en-US" sz="1600" dirty="0" smtClean="0"/>
            </a:br>
            <a:r>
              <a:rPr lang="en-US" sz="1600" dirty="0" smtClean="0"/>
              <a:t/>
            </a:r>
            <a:br>
              <a:rPr lang="en-US" sz="1600" dirty="0" smtClean="0"/>
            </a:br>
            <a:r>
              <a:rPr lang="en-US" sz="1600" dirty="0" smtClean="0"/>
              <a:t>De natuur werkt met de gulde snede,  het mannelijk/vrouwelijk principe en de trillingen van de zeven kleuren van de regenboog welke met de chakra’s resoneren.</a:t>
            </a:r>
            <a:br>
              <a:rPr lang="en-US" sz="1600" dirty="0" smtClean="0"/>
            </a:br>
            <a:r>
              <a:rPr lang="en-US" sz="1600" dirty="0" smtClean="0"/>
              <a:t/>
            </a:r>
            <a:br>
              <a:rPr lang="en-US" sz="1600" dirty="0" smtClean="0"/>
            </a:br>
            <a:r>
              <a:rPr lang="en-US" sz="1600" dirty="0" smtClean="0"/>
              <a:t>Dit alles is gebasserd op de universele wetten.</a:t>
            </a:r>
            <a:br>
              <a:rPr lang="en-US" sz="1600" dirty="0" smtClean="0"/>
            </a:br>
            <a:endParaRPr lang="nl-NL"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274638"/>
            <a:ext cx="8229600" cy="706437"/>
          </a:xfrm>
        </p:spPr>
        <p:txBody>
          <a:bodyPr/>
          <a:lstStyle/>
          <a:p>
            <a:pPr eaLnBrk="1" hangingPunct="1"/>
            <a:r>
              <a:rPr lang="nl-NL" sz="4000" dirty="0" smtClean="0">
                <a:solidFill>
                  <a:srgbClr val="00B050"/>
                </a:solidFill>
              </a:rPr>
              <a:t>Bewustzijn van dieren</a:t>
            </a:r>
          </a:p>
        </p:txBody>
      </p:sp>
      <p:sp>
        <p:nvSpPr>
          <p:cNvPr id="12291" name="Rectangle 5"/>
          <p:cNvSpPr>
            <a:spLocks noGrp="1" noChangeArrowheads="1"/>
          </p:cNvSpPr>
          <p:nvPr>
            <p:ph idx="1"/>
          </p:nvPr>
        </p:nvSpPr>
        <p:spPr/>
        <p:txBody>
          <a:bodyPr/>
          <a:lstStyle/>
          <a:p>
            <a:pPr eaLnBrk="1" hangingPunct="1">
              <a:lnSpc>
                <a:spcPct val="80000"/>
              </a:lnSpc>
            </a:pPr>
            <a:r>
              <a:rPr lang="nl-NL" sz="1400" dirty="0" smtClean="0"/>
              <a:t>Ook dieren hebben hun bewustzijn maar een dier heeft geen individueel maar  een groepsbewustzijn.</a:t>
            </a:r>
          </a:p>
          <a:p>
            <a:pPr eaLnBrk="1" hangingPunct="1">
              <a:lnSpc>
                <a:spcPct val="80000"/>
              </a:lnSpc>
            </a:pPr>
            <a:endParaRPr lang="nl-NL" sz="1400" dirty="0" smtClean="0"/>
          </a:p>
          <a:p>
            <a:pPr eaLnBrk="1" hangingPunct="1">
              <a:lnSpc>
                <a:spcPct val="80000"/>
              </a:lnSpc>
            </a:pPr>
            <a:r>
              <a:rPr lang="nl-NL" sz="1400" dirty="0" smtClean="0"/>
              <a:t>Aan het begin van het ontstaan van deze aarde is het leven geëvolueerd te beginnen bij de bacteriën en virussen deze hebben een bewustzijn van 1.</a:t>
            </a:r>
          </a:p>
          <a:p>
            <a:pPr eaLnBrk="1" hangingPunct="1">
              <a:lnSpc>
                <a:spcPct val="80000"/>
              </a:lnSpc>
            </a:pPr>
            <a:endParaRPr lang="nl-NL" sz="1400" dirty="0" smtClean="0"/>
          </a:p>
          <a:p>
            <a:pPr eaLnBrk="1" hangingPunct="1">
              <a:lnSpc>
                <a:spcPct val="80000"/>
              </a:lnSpc>
            </a:pPr>
            <a:r>
              <a:rPr lang="nl-NL" sz="1400" dirty="0" smtClean="0"/>
              <a:t>Al naar gelang het dier zich ontwikkelde kreeg het ook een bewustzijn zoals de leeuw heeft een bewustzijn van 70 tot dat de runderen ten tonele verschenen deze waren als eerste die de grens van de 200 passeerde.</a:t>
            </a:r>
          </a:p>
          <a:p>
            <a:pPr eaLnBrk="1" hangingPunct="1">
              <a:lnSpc>
                <a:spcPct val="80000"/>
              </a:lnSpc>
            </a:pPr>
            <a:r>
              <a:rPr lang="nl-NL" sz="1400" dirty="0" smtClean="0"/>
              <a:t>En dus in hun kracht kwamen te staan door dat ze het vermogen hebben om de informatie (bewustzijn) via hun horens uit de kosmos op te vangen en de aarde energieën via de poten naar het spijsverteringskanaal en deze informatie via hun mest weer terug geven naar de aarde.</a:t>
            </a:r>
          </a:p>
          <a:p>
            <a:pPr eaLnBrk="1" hangingPunct="1">
              <a:lnSpc>
                <a:spcPct val="80000"/>
              </a:lnSpc>
              <a:buFontTx/>
              <a:buNone/>
            </a:pPr>
            <a:endParaRPr lang="nl-NL" sz="1400" dirty="0" smtClean="0"/>
          </a:p>
          <a:p>
            <a:pPr eaLnBrk="1" hangingPunct="1">
              <a:lnSpc>
                <a:spcPct val="80000"/>
              </a:lnSpc>
            </a:pPr>
            <a:r>
              <a:rPr lang="nl-NL" sz="1400" dirty="0" smtClean="0"/>
              <a:t>Wat is hier zo interessant aan ?</a:t>
            </a:r>
          </a:p>
          <a:p>
            <a:pPr eaLnBrk="1" hangingPunct="1">
              <a:lnSpc>
                <a:spcPct val="80000"/>
              </a:lnSpc>
            </a:pPr>
            <a:r>
              <a:rPr lang="nl-NL" sz="1400" dirty="0" smtClean="0"/>
              <a:t>Namelijk dat een dier zijn of haar bewustzijn niet vast kan houden maar de informatie terug geeft via de mest.</a:t>
            </a:r>
          </a:p>
          <a:p>
            <a:pPr eaLnBrk="1" hangingPunct="1">
              <a:lnSpc>
                <a:spcPct val="80000"/>
              </a:lnSpc>
            </a:pPr>
            <a:r>
              <a:rPr lang="nl-NL" sz="1400" dirty="0" smtClean="0"/>
              <a:t>Daarom zijn de runderen belangrijk geweest en zijn het nog om de aarde vruchtbaar te maken mits dat ze ook werkelijk rund mogen zijn.</a:t>
            </a:r>
          </a:p>
          <a:p>
            <a:pPr eaLnBrk="1" hangingPunct="1">
              <a:lnSpc>
                <a:spcPct val="80000"/>
              </a:lnSpc>
            </a:pPr>
            <a:r>
              <a:rPr lang="nl-NL" sz="1400" dirty="0" smtClean="0"/>
              <a:t>Door onze manier van het houden van runderen kunnen ze op een enkele uitzondering na geen rund zijn.</a:t>
            </a:r>
          </a:p>
          <a:p>
            <a:pPr eaLnBrk="1" hangingPunct="1">
              <a:lnSpc>
                <a:spcPct val="80000"/>
              </a:lnSpc>
            </a:pPr>
            <a:r>
              <a:rPr lang="nl-NL" sz="1400" dirty="0" smtClean="0"/>
              <a:t>Dit door het onthoornen en het niet kunnen aarden (beton met ijzer) kunnen ze deze informatie niet of gebrekkig opnemen en dus ook gebrekkig afgeven aan de bodem.</a:t>
            </a:r>
          </a:p>
          <a:p>
            <a:pPr eaLnBrk="1" hangingPunct="1">
              <a:lnSpc>
                <a:spcPct val="80000"/>
              </a:lnSpc>
            </a:pPr>
            <a:endParaRPr lang="nl-NL" sz="1400" dirty="0" smtClean="0"/>
          </a:p>
          <a:p>
            <a:pPr eaLnBrk="1" hangingPunct="1">
              <a:lnSpc>
                <a:spcPct val="80000"/>
              </a:lnSpc>
            </a:pPr>
            <a:endParaRPr lang="nl-NL" sz="1400" dirty="0" smtClean="0"/>
          </a:p>
          <a:p>
            <a:pPr eaLnBrk="1" hangingPunct="1">
              <a:lnSpc>
                <a:spcPct val="80000"/>
              </a:lnSpc>
            </a:pPr>
            <a:endParaRPr lang="nl-NL" sz="900" dirty="0" smtClean="0"/>
          </a:p>
          <a:p>
            <a:pPr eaLnBrk="1" hangingPunct="1">
              <a:lnSpc>
                <a:spcPct val="80000"/>
              </a:lnSpc>
            </a:pPr>
            <a:endParaRPr lang="nl-NL" sz="900" dirty="0" smtClean="0"/>
          </a:p>
          <a:p>
            <a:pPr eaLnBrk="1" hangingPunct="1">
              <a:lnSpc>
                <a:spcPct val="80000"/>
              </a:lnSpc>
            </a:pPr>
            <a:endParaRPr lang="nl-NL" sz="900" dirty="0" smtClean="0"/>
          </a:p>
          <a:p>
            <a:pPr eaLnBrk="1" hangingPunct="1">
              <a:lnSpc>
                <a:spcPct val="80000"/>
              </a:lnSpc>
            </a:pPr>
            <a:endParaRPr lang="nl-NL" sz="900" dirty="0" smtClean="0"/>
          </a:p>
          <a:p>
            <a:pPr eaLnBrk="1" hangingPunct="1">
              <a:lnSpc>
                <a:spcPct val="80000"/>
              </a:lnSpc>
            </a:pPr>
            <a:endParaRPr lang="nl-NL" sz="900" dirty="0" smtClean="0"/>
          </a:p>
        </p:txBody>
      </p:sp>
    </p:spTree>
    <p:extLst>
      <p:ext uri="{BB962C8B-B14F-4D97-AF65-F5344CB8AC3E}">
        <p14:creationId xmlns:p14="http://schemas.microsoft.com/office/powerpoint/2010/main" xmlns="" val="59232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smtClean="0"/>
              <a:t>Goede mest</a:t>
            </a:r>
            <a:endParaRPr lang="nl-NL" sz="3600" dirty="0"/>
          </a:p>
        </p:txBody>
      </p:sp>
      <p:sp>
        <p:nvSpPr>
          <p:cNvPr id="3" name="Tijdelijke aanduiding voor inhoud 2"/>
          <p:cNvSpPr>
            <a:spLocks noGrp="1"/>
          </p:cNvSpPr>
          <p:nvPr>
            <p:ph idx="1"/>
          </p:nvPr>
        </p:nvSpPr>
        <p:spPr/>
        <p:txBody>
          <a:bodyPr/>
          <a:lstStyle/>
          <a:p>
            <a:r>
              <a:rPr lang="en-US" sz="2400" dirty="0" smtClean="0"/>
              <a:t>Komt van dieren die horens hebben</a:t>
            </a:r>
            <a:r>
              <a:rPr lang="en-US" dirty="0" smtClean="0"/>
              <a:t>.</a:t>
            </a:r>
          </a:p>
          <a:p>
            <a:r>
              <a:rPr lang="en-US" sz="2400" dirty="0" smtClean="0"/>
              <a:t>En structuurrijk en eitarm gevoerd worden.</a:t>
            </a:r>
          </a:p>
          <a:p>
            <a:r>
              <a:rPr lang="en-US" sz="2400" dirty="0" smtClean="0"/>
              <a:t>Meer organisch gebonden dan minerale N bevat.</a:t>
            </a:r>
          </a:p>
          <a:p>
            <a:r>
              <a:rPr lang="en-US" sz="2400" dirty="0" smtClean="0"/>
              <a:t>Goede C/N verhouding  &gt;10</a:t>
            </a:r>
          </a:p>
          <a:p>
            <a:endParaRPr lang="en-US" sz="2400" dirty="0" smtClean="0"/>
          </a:p>
          <a:p>
            <a:endParaRPr lang="en-US" sz="2400" dirty="0" smtClean="0"/>
          </a:p>
          <a:p>
            <a:pPr>
              <a:buNone/>
            </a:pPr>
            <a:endParaRPr lang="nl-NL"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748</Words>
  <Application>Microsoft Office PowerPoint</Application>
  <PresentationFormat>Diavoorstelling (4:3)</PresentationFormat>
  <Paragraphs>121</Paragraphs>
  <Slides>14</Slides>
  <Notes>1</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Office-thema</vt:lpstr>
      <vt:lpstr>Dia 1</vt:lpstr>
      <vt:lpstr>Vitaliteit van het bedrijf</vt:lpstr>
      <vt:lpstr>Dia 3</vt:lpstr>
      <vt:lpstr>Gezonde bodem</vt:lpstr>
      <vt:lpstr>Een gezonde bodem</vt:lpstr>
      <vt:lpstr>Wat is nodig om de bodem gezond te maken en te houden.</vt:lpstr>
      <vt:lpstr>Natuurlijke principes.  Alles in de natuur loopt volgens de principes van de natuurlijke systemen.  Zodra de mens gaat ingrijpen in deze natuurlijke systemen  en dit niet doet volgens deze principes krijgt men onbalans met als gevolg ziektes .  En aangezien alle ziekten bodem gebonden zijn is het van belang dat de bodem gezond blijft of moet men zich met alle inspanningen inzetten de bodem weer gezond te maken.  De bodem behoort voor ongeveer 62% vrouwelijk te zijn en 38% mannelijk wat de gulden snede verhouding is van 1,618 : 1. Alles in de natuur verhoud zich naar de gulden snede.  De natuur werkt met de gulde snede,  het mannelijk/vrouwelijk principe en de trillingen van de zeven kleuren van de regenboog welke met de chakra’s resoneren.  Dit alles is gebasserd op de universele wetten. </vt:lpstr>
      <vt:lpstr>Bewustzijn van dieren</vt:lpstr>
      <vt:lpstr>Goede mest</vt:lpstr>
      <vt:lpstr>Mest aanwending </vt:lpstr>
      <vt:lpstr>Natuurstellingen</vt:lpstr>
      <vt:lpstr>Dia 12</vt:lpstr>
      <vt:lpstr>Dia 13</vt:lpstr>
      <vt:lpstr>Dia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Gezonde bodem</dc:title>
  <dc:creator>Jan Jorink</dc:creator>
  <cp:lastModifiedBy>Jan Jorink</cp:lastModifiedBy>
  <cp:revision>28</cp:revision>
  <dcterms:created xsi:type="dcterms:W3CDTF">2015-02-03T15:47:31Z</dcterms:created>
  <dcterms:modified xsi:type="dcterms:W3CDTF">2015-03-03T07:37:47Z</dcterms:modified>
</cp:coreProperties>
</file>